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82" r:id="rId6"/>
    <p:sldId id="384" r:id="rId7"/>
    <p:sldId id="383" r:id="rId8"/>
    <p:sldId id="37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  <p:cmAuthor id="2" name="Huawei-Rev1" initials="Rev1" lastIdx="1" clrIdx="1">
    <p:extLst>
      <p:ext uri="{19B8F6BF-5375-455C-9EA6-DF929625EA0E}">
        <p15:presenceInfo xmlns:p15="http://schemas.microsoft.com/office/powerpoint/2012/main" userId="Huawei-Rev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F5C77"/>
    <a:srgbClr val="47A5DD"/>
    <a:srgbClr val="767171"/>
    <a:srgbClr val="127092"/>
    <a:srgbClr val="FFFFFF"/>
    <a:srgbClr val="FF6600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81" autoAdjust="0"/>
    <p:restoredTop sz="96424" autoAdjust="0"/>
  </p:normalViewPr>
  <p:slideViewPr>
    <p:cSldViewPr snapToGrid="0">
      <p:cViewPr varScale="1">
        <p:scale>
          <a:sx n="103" d="100"/>
          <a:sy n="103" d="100"/>
        </p:scale>
        <p:origin x="101" y="18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150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8606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8757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2844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9058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92531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WG2 SA2#157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Berlin</a:t>
            </a: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US" altLang="zh-CN" b="1" dirty="0"/>
              <a:t>Way forward for </a:t>
            </a:r>
            <a:r>
              <a:rPr lang="en-US" altLang="en-US" b="1" dirty="0"/>
              <a:t>packet loss during multicast MBS delivery solutions</a:t>
            </a:r>
            <a:endParaRPr lang="en-GB" altLang="en-US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Solutions on the table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724533"/>
              </p:ext>
            </p:extLst>
          </p:nvPr>
        </p:nvGraphicFramePr>
        <p:xfrm>
          <a:off x="393140" y="1427349"/>
          <a:ext cx="11163298" cy="3398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9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7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74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125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747">
                <a:tc>
                  <a:txBody>
                    <a:bodyPr/>
                    <a:lstStyle/>
                    <a:p>
                      <a:r>
                        <a:rPr lang="en-US" sz="1400" dirty="0"/>
                        <a:t>Solutions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Key</a:t>
                      </a:r>
                      <a:r>
                        <a:rPr lang="en-US" sz="1400" baseline="0" dirty="0"/>
                        <a:t> points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Packet</a:t>
                      </a:r>
                      <a:r>
                        <a:rPr lang="en-US" sz="1400" baseline="0" dirty="0"/>
                        <a:t> loss?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Latency introduced *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Impact</a:t>
                      </a:r>
                      <a:r>
                        <a:rPr lang="en-US" sz="1400" baseline="0" dirty="0"/>
                        <a:t> to the NFs/services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677">
                <a:tc>
                  <a:txBody>
                    <a:bodyPr/>
                    <a:lstStyle/>
                    <a:p>
                      <a:r>
                        <a:rPr lang="en-US" altLang="zh-CN" sz="1050" dirty="0"/>
                        <a:t>Option 1 – </a:t>
                      </a:r>
                    </a:p>
                    <a:p>
                      <a:r>
                        <a:rPr lang="en-US" altLang="zh-CN" sz="1050" dirty="0"/>
                        <a:t>Buffe</a:t>
                      </a:r>
                      <a:r>
                        <a:rPr lang="en-US" altLang="zh-CN" sz="1050" baseline="0" dirty="0"/>
                        <a:t>r at UPF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buffering at the MB-UPF can be applied sufficiently long for the majority of RAN nodes to activate the MBS session to reduce packet loss</a:t>
                      </a:r>
                      <a:endParaRPr lang="en-US" sz="105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strike="noStrike" baseline="0" dirty="0">
                          <a:solidFill>
                            <a:schemeClr val="tx1"/>
                          </a:solidFill>
                        </a:rPr>
                        <a:t>D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epends on </a:t>
                      </a:r>
                      <a:r>
                        <a:rPr lang="en-US" sz="105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length of the buffer timer and the  implementation of MB-UPF.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Yes - Depends on the length of the buffer timer, which is an 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implementation of MB-UPF.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/>
                        <a:t>No impact to the NFs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dirty="0"/>
                        <a:t>It is a per MB-UPF node implementation,</a:t>
                      </a:r>
                      <a:r>
                        <a:rPr lang="en-US" sz="1050" baseline="0" dirty="0"/>
                        <a:t> which may impact other services.</a:t>
                      </a:r>
                      <a:endParaRPr lang="en-US" sz="105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2059">
                <a:tc>
                  <a:txBody>
                    <a:bodyPr/>
                    <a:lstStyle/>
                    <a:p>
                      <a:r>
                        <a:rPr lang="en-US" sz="1050" dirty="0"/>
                        <a:t>Option2 </a:t>
                      </a:r>
                      <a:r>
                        <a:rPr lang="en-US" sz="1050" baseline="0" dirty="0"/>
                        <a:t>– </a:t>
                      </a:r>
                    </a:p>
                    <a:p>
                      <a:r>
                        <a:rPr lang="en-US" sz="1050" baseline="0" dirty="0"/>
                        <a:t>AF indicating non-inactive MBS session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AF indicates the MBS session can not becomes inactive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5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Yes. UP data which triggers the RAN paging can be lost.</a:t>
                      </a:r>
                      <a:endParaRPr lang="en-US" sz="105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 UE can still becomes </a:t>
                      </a:r>
                      <a:r>
                        <a:rPr lang="en-US" sz="105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RRC_Inactive</a:t>
                      </a:r>
                      <a:r>
                        <a:rPr lang="en-US" sz="105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/>
                        <a:t>Yes.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/>
                        <a:t>If UE becomes RRC Inactive, then RAN-paging is needed and corresponding latency (e.g. buffer at RAN)is introduced.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 5QI no.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 AF Indication: AF, NEF, MB-SMF.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9116">
                <a:tc>
                  <a:txBody>
                    <a:bodyPr/>
                    <a:lstStyle/>
                    <a:p>
                      <a:r>
                        <a:rPr lang="en-US" altLang="zh-CN" sz="1050" dirty="0"/>
                        <a:t>Option </a:t>
                      </a:r>
                      <a:r>
                        <a:rPr lang="en-US" altLang="zh-CN" sz="1050" strike="noStrike" dirty="0"/>
                        <a:t>3</a:t>
                      </a:r>
                      <a:r>
                        <a:rPr lang="en-US" altLang="zh-CN" sz="1050" dirty="0"/>
                        <a:t> – exposing multicast MBS session status to the AF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Using the existing </a:t>
                      </a:r>
                      <a:r>
                        <a:rPr lang="en-US" altLang="zh-CN" sz="1050" dirty="0"/>
                        <a:t>MB-SMF </a:t>
                      </a:r>
                      <a:r>
                        <a:rPr lang="en-US" sz="1050" dirty="0"/>
                        <a:t>API to expose</a:t>
                      </a:r>
                      <a:r>
                        <a:rPr lang="en-US" sz="1050" baseline="0" dirty="0"/>
                        <a:t> the multicast MBS session status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/>
                        <a:t>No.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/>
                        <a:t>Firstly</a:t>
                      </a:r>
                      <a:r>
                        <a:rPr lang="en-US" sz="1050" baseline="0" dirty="0"/>
                        <a:t> s</a:t>
                      </a:r>
                      <a:r>
                        <a:rPr lang="en-US" sz="1050" dirty="0"/>
                        <a:t>end</a:t>
                      </a:r>
                      <a:r>
                        <a:rPr lang="en-US" sz="1050" baseline="0" dirty="0"/>
                        <a:t> </a:t>
                      </a:r>
                      <a:r>
                        <a:rPr lang="en-US" sz="1050" dirty="0"/>
                        <a:t>notification to the AF</a:t>
                      </a:r>
                      <a:r>
                        <a:rPr lang="en-US" sz="1050" baseline="0" dirty="0"/>
                        <a:t> </a:t>
                      </a:r>
                      <a:r>
                        <a:rPr lang="en-US" sz="1050" dirty="0"/>
                        <a:t> and get</a:t>
                      </a:r>
                      <a:r>
                        <a:rPr lang="en-US" sz="1050" baseline="0" dirty="0"/>
                        <a:t> the ACK, then set the MBS session to inactive </a:t>
                      </a:r>
                      <a:r>
                        <a:rPr lang="en-US" sz="1050" i="1" kern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(similar like the early notification in edge)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Buffering at the network and the AF is the same 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AF, NEF, MB-SMF 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AF is assumed to activate the MBS session via CP before sending the data,  if such MBS session is inactive.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A58DA64B-13C2-4AA3-9912-2B82E68AF572}"/>
              </a:ext>
            </a:extLst>
          </p:cNvPr>
          <p:cNvSpPr txBox="1"/>
          <p:nvPr/>
        </p:nvSpPr>
        <p:spPr>
          <a:xfrm>
            <a:off x="6282437" y="4825948"/>
            <a:ext cx="23417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*Latency is not a big issue, since even for unicast, some of the UEs have to experience such latency</a:t>
            </a:r>
            <a:endParaRPr lang="zh-CN" alt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A58DA64B-13C2-4AA3-9912-2B82E68AF572}"/>
              </a:ext>
            </a:extLst>
          </p:cNvPr>
          <p:cNvSpPr txBox="1"/>
          <p:nvPr/>
        </p:nvSpPr>
        <p:spPr>
          <a:xfrm>
            <a:off x="3940681" y="4825948"/>
            <a:ext cx="234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*Packet loss is the key concern from SA6</a:t>
            </a:r>
            <a:endParaRPr lang="zh-CN" altLang="en-US" sz="11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381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SA6 requirements from 22.179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06500" y="2590301"/>
            <a:ext cx="753633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[R-6.15.3.2-016] There shall be </a:t>
            </a:r>
            <a:r>
              <a:rPr lang="en-GB" sz="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no (0 </a:t>
            </a:r>
            <a:r>
              <a:rPr lang="en-GB" sz="1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ms</a:t>
            </a:r>
            <a:r>
              <a:rPr lang="en-GB" sz="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initial lost audio 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at receiving user.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[R-6.15.3.2-017] There shall be </a:t>
            </a:r>
            <a:r>
              <a:rPr lang="en-GB" sz="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no (0 </a:t>
            </a:r>
            <a:r>
              <a:rPr lang="en-GB" sz="1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ms</a:t>
            </a:r>
            <a:r>
              <a:rPr lang="en-GB" sz="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trailing lost audio 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at the end of the voice burst at receiving user.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1053176580"/>
              </p:ext>
            </p:extLst>
          </p:nvPr>
        </p:nvGraphicFramePr>
        <p:xfrm>
          <a:off x="1206500" y="3423632"/>
          <a:ext cx="610870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752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5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58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4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Reference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KPI 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MCPTT Access time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300 ms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6.15.3.2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KPI 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End-to-end MCPTT Access time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1000 ms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6.15.3.2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KPI 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Mouth-to-ear latency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300 ms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6.15.3.2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KPI 4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Maximum Late call entry time (without application layer encryption)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150 ms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6.15.4.2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KPI 4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Maximum Late call entry time (with application layer encryption)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350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6.15.4.2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文本框 3">
            <a:extLst>
              <a:ext uri="{FF2B5EF4-FFF2-40B4-BE49-F238E27FC236}">
                <a16:creationId xmlns:a16="http://schemas.microsoft.com/office/drawing/2014/main" id="{A58DA64B-13C2-4AA3-9912-2B82E68AF572}"/>
              </a:ext>
            </a:extLst>
          </p:cNvPr>
          <p:cNvSpPr txBox="1"/>
          <p:nvPr/>
        </p:nvSpPr>
        <p:spPr>
          <a:xfrm>
            <a:off x="450987" y="1449534"/>
            <a:ext cx="11059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Compared with latency, the packet loss is the most critical requirements for </a:t>
            </a:r>
            <a:r>
              <a:rPr lang="en-US" altLang="zh-CN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 safety/SA6</a:t>
            </a:r>
            <a:endParaRPr lang="zh-CN" altLang="en-US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315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Way forward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文本框 10">
            <a:extLst>
              <a:ext uri="{FF2B5EF4-FFF2-40B4-BE49-F238E27FC236}">
                <a16:creationId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184366" y="1481378"/>
            <a:ext cx="110871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b="1" dirty="0"/>
              <a:t>Option 1 – Buffer at UPF: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/>
              <a:t>With no system impact.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/>
              <a:t>Trade-off between packet loss and latency;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b="1" dirty="0">
                <a:highlight>
                  <a:srgbClr val="FFFF00"/>
                </a:highlight>
              </a:rPr>
              <a:t>Acceptable solution if slight delay is not a big deal for public safety</a:t>
            </a:r>
            <a:r>
              <a:rPr lang="en-US" altLang="zh-CN" sz="1600" dirty="0">
                <a:highlight>
                  <a:srgbClr val="FFFF00"/>
                </a:highlight>
              </a:rPr>
              <a:t>. </a:t>
            </a:r>
            <a:endParaRPr lang="zh-CN" altLang="zh-CN" sz="1600" dirty="0">
              <a:highlight>
                <a:srgbClr val="FFFF00"/>
              </a:highlight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b="1" dirty="0"/>
              <a:t>Option 2 – AF indicating non-inactive MBS session: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/>
              <a:t>With system impact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/>
              <a:t>Energy saving is based on RRC Inactive – but that may cause additional packet loss (UP-triggered RAN paging).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/>
              <a:t>Smaller delay compared with option 1 and option 2. </a:t>
            </a:r>
            <a:endParaRPr lang="zh-CN" altLang="zh-CN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b="1" dirty="0"/>
              <a:t>Option 3 – exposing multicast MBS session status to the AF</a:t>
            </a:r>
            <a:endParaRPr lang="zh-CN" altLang="zh-CN" sz="1600" b="1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/>
              <a:t>With system impact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/>
              <a:t>Packet loss can be addressed if AF activate the MBS session before hand.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b="1" dirty="0">
                <a:highlight>
                  <a:srgbClr val="FFFF00"/>
                </a:highlight>
              </a:rPr>
              <a:t>Preferred solution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zh-CN" sz="1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8DA64B-13C2-4AA3-9912-2B82E68AF572}"/>
              </a:ext>
            </a:extLst>
          </p:cNvPr>
          <p:cNvSpPr txBox="1"/>
          <p:nvPr/>
        </p:nvSpPr>
        <p:spPr>
          <a:xfrm>
            <a:off x="301575" y="5546047"/>
            <a:ext cx="11059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Due to packet loss is the key concern from SA6, Option1 and Option2 both cannot fully solve the packet loss issue. It is proposed to agree Option 3.</a:t>
            </a:r>
            <a:endParaRPr lang="zh-CN" altLang="en-US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727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84925" y="3302908"/>
            <a:ext cx="10736446" cy="497567"/>
          </a:xfrm>
        </p:spPr>
        <p:txBody>
          <a:bodyPr/>
          <a:lstStyle/>
          <a:p>
            <a:pPr algn="ctr"/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156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2006/metadata/properties"/>
    <ds:schemaRef ds:uri="679a257e-872f-4c98-9e8a-0a9c104f72cd"/>
    <ds:schemaRef ds:uri="http://purl.org/dc/elements/1.1/"/>
    <ds:schemaRef ds:uri="http://purl.org/dc/dcmitype/"/>
    <ds:schemaRef ds:uri="http://schemas.microsoft.com/office/2006/documentManagement/types"/>
    <ds:schemaRef ds:uri="http://www.w3.org/XML/1998/namespace"/>
    <ds:schemaRef ds:uri="280d8efa-eff2-4910-88d2-79ca146720c4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23778</TotalTime>
  <Words>585</Words>
  <Application>Microsoft Office PowerPoint</Application>
  <PresentationFormat>宽屏</PresentationFormat>
  <Paragraphs>80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.AppleSystemUIFont</vt:lpstr>
      <vt:lpstr>Arial </vt:lpstr>
      <vt:lpstr>宋体</vt:lpstr>
      <vt:lpstr>Microsoft YaHei</vt:lpstr>
      <vt:lpstr>Arial</vt:lpstr>
      <vt:lpstr>Calibri</vt:lpstr>
      <vt:lpstr>Calibri Light</vt:lpstr>
      <vt:lpstr>Times New Roman</vt:lpstr>
      <vt:lpstr>Wingdings</vt:lpstr>
      <vt:lpstr>Office Theme</vt:lpstr>
      <vt:lpstr>Way forward for packet loss during multicast MBS delivery solutions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 user revision</cp:lastModifiedBy>
  <cp:revision>1037</cp:revision>
  <dcterms:created xsi:type="dcterms:W3CDTF">2010-02-05T13:52:04Z</dcterms:created>
  <dcterms:modified xsi:type="dcterms:W3CDTF">2023-05-12T06:14:13Z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(3)k5wJknEanlv1SXuQn17jMqC3X9tCquOK/40GaL6JRWoJvGIlCSX4YVx+AvgAzCxNUR/ZMHhC
SUGVdMHOTqgzsG03tdfJt3ZPFXw6hQljeX15VwtXwEFQe/OsCZSaZYngtY3WEAmJ6/t6BppN
HLOaqOl1BGxPtC4QyGlH9xDaU5jvlY5cSZh+pekq/3Gz2dG3Ehr1JZ9QauowlZ2TS8i9VSCh
U8h0yS8PU5CwZ64O8S</vt:lpwstr>
  </property>
  <property fmtid="{D5CDD505-2E9C-101B-9397-08002B2CF9AE}" pid="4" name="_2015_ms_pID_7253431">
    <vt:lpwstr>tAU9GR6irPu+yshG6D4rTbNQRmQZwL1XrGBPqqSmwfVZc8k2I8OFjE
Q1TwCTayu6gA/tDspDTcl7VbqulLHJio7eeA8jClanq9fde6Bh0FkWHrTSfh03nrVXto1psG
+Riw40Hz5CFJ9n4sIbIEn1HRwfntYYv0fhGAD7Y1LydwOJpouNo6+o5DPwSTQvoPUiGKqpBL
pZqqAhfGM2OPvjV0y4AFDRDSck9ScAsAzLuI</vt:lpwstr>
  </property>
  <property fmtid="{D5CDD505-2E9C-101B-9397-08002B2CF9AE}" pid="5" name="_2015_ms_pID_7253432">
    <vt:lpwstr>EQ==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1683855368</vt:lpwstr>
  </property>
</Properties>
</file>